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489" r:id="rId2"/>
    <p:sldId id="479" r:id="rId3"/>
    <p:sldId id="480" r:id="rId4"/>
    <p:sldId id="487" r:id="rId5"/>
    <p:sldId id="484" r:id="rId6"/>
    <p:sldId id="488" r:id="rId7"/>
    <p:sldId id="483" r:id="rId8"/>
    <p:sldId id="474" r:id="rId9"/>
    <p:sldId id="482" r:id="rId10"/>
    <p:sldId id="485" r:id="rId11"/>
    <p:sldId id="478" r:id="rId12"/>
    <p:sldId id="486" r:id="rId13"/>
    <p:sldId id="476" r:id="rId14"/>
  </p:sldIdLst>
  <p:sldSz cx="9144000" cy="6858000" type="screen4x3"/>
  <p:notesSz cx="6718300" cy="9855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93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 userDrawn="1">
          <p15:clr>
            <a:srgbClr val="A4A3A4"/>
          </p15:clr>
        </p15:guide>
        <p15:guide id="2" pos="2120" userDrawn="1">
          <p15:clr>
            <a:srgbClr val="A4A3A4"/>
          </p15:clr>
        </p15:guide>
        <p15:guide id="3" pos="211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6600"/>
    <a:srgbClr val="009900"/>
    <a:srgbClr val="FF99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6433" autoAdjust="0"/>
  </p:normalViewPr>
  <p:slideViewPr>
    <p:cSldViewPr>
      <p:cViewPr varScale="1">
        <p:scale>
          <a:sx n="92" d="100"/>
          <a:sy n="92" d="100"/>
        </p:scale>
        <p:origin x="-1332" y="-102"/>
      </p:cViewPr>
      <p:guideLst>
        <p:guide orient="horz" pos="2160"/>
        <p:guide pos="9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96"/>
      </p:cViewPr>
      <p:guideLst>
        <p:guide orient="horz" pos="3104"/>
        <p:guide pos="2120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1%20&#1040;&#1088;&#1093;&#1080;&#1074;&#1099;%20&#1087;&#1088;&#1080;&#1093;&#1086;&#1076;&#1103;&#1097;&#1080;&#1077;\&#1044;&#1080;&#1072;&#1075;&#1088;&#1072;&#1084;&#1084;&#1072;_&#1050;&#1091;&#1090;&#1091;&#1082;&#1086;&#1074;&#107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1%20&#1040;&#1088;&#1093;&#1080;&#1074;&#1099;%20&#1087;&#1088;&#1080;&#1093;&#1086;&#1076;&#1103;&#1097;&#1080;&#1077;\&#1044;&#1080;&#1072;&#1075;&#1088;&#1072;&#1084;&#1084;&#1072;_&#1050;&#1091;&#1090;&#1091;&#1082;&#1086;&#1074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2"/>
          <c:order val="1"/>
          <c:tx>
            <c:strRef>
              <c:f>Лист1!$C$19</c:f>
              <c:strCache>
                <c:ptCount val="1"/>
                <c:pt idx="0">
                  <c:v>Эффективность ВНП, тыс. руб.</c:v>
                </c:pt>
              </c:strCache>
            </c:strRef>
          </c:tx>
          <c:spPr>
            <a:ln w="50800">
              <a:solidFill>
                <a:schemeClr val="accent1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1"/>
                      </a:solidFill>
                    </a:defRPr>
                  </a:pPr>
                  <a:endParaRPr lang="ru-RU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Лист1!$A$20:$A$27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Лист1!$C$20:$C$27</c:f>
              <c:numCache>
                <c:formatCode>General</c:formatCode>
                <c:ptCount val="8"/>
                <c:pt idx="0">
                  <c:v>4412.1000000000004</c:v>
                </c:pt>
                <c:pt idx="1">
                  <c:v>4275</c:v>
                </c:pt>
                <c:pt idx="2">
                  <c:v>5572</c:v>
                </c:pt>
                <c:pt idx="3">
                  <c:v>6880</c:v>
                </c:pt>
                <c:pt idx="4">
                  <c:v>8242</c:v>
                </c:pt>
                <c:pt idx="5">
                  <c:v>8842</c:v>
                </c:pt>
                <c:pt idx="6">
                  <c:v>13661</c:v>
                </c:pt>
                <c:pt idx="7">
                  <c:v>15659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952192"/>
        <c:axId val="82953728"/>
      </c:lineChart>
      <c:lineChart>
        <c:grouping val="standard"/>
        <c:varyColors val="0"/>
        <c:ser>
          <c:idx val="1"/>
          <c:order val="0"/>
          <c:tx>
            <c:strRef>
              <c:f>Лист1!$B$19</c:f>
              <c:strCache>
                <c:ptCount val="1"/>
                <c:pt idx="0">
                  <c:v>Количество ВНП, ед.</c:v>
                </c:pt>
              </c:strCache>
            </c:strRef>
          </c:tx>
          <c:spPr>
            <a:ln w="50800"/>
          </c:spPr>
          <c:marker>
            <c:symbol val="circle"/>
            <c:size val="7"/>
            <c:spPr>
              <a:solidFill>
                <a:schemeClr val="bg1"/>
              </a:solidFill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Лист1!$A$20:$A$27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Лист1!$B$20:$B$27</c:f>
              <c:numCache>
                <c:formatCode>General</c:formatCode>
                <c:ptCount val="8"/>
                <c:pt idx="0">
                  <c:v>75546</c:v>
                </c:pt>
                <c:pt idx="1">
                  <c:v>67353</c:v>
                </c:pt>
                <c:pt idx="2">
                  <c:v>55932</c:v>
                </c:pt>
                <c:pt idx="3">
                  <c:v>41331</c:v>
                </c:pt>
                <c:pt idx="4">
                  <c:v>35758</c:v>
                </c:pt>
                <c:pt idx="5">
                  <c:v>30662</c:v>
                </c:pt>
                <c:pt idx="6">
                  <c:v>26043</c:v>
                </c:pt>
                <c:pt idx="7">
                  <c:v>15552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955264"/>
        <c:axId val="82961152"/>
      </c:lineChart>
      <c:catAx>
        <c:axId val="82952192"/>
        <c:scaling>
          <c:orientation val="minMax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3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2953728"/>
        <c:crosses val="autoZero"/>
        <c:auto val="1"/>
        <c:lblAlgn val="ctr"/>
        <c:lblOffset val="100"/>
        <c:noMultiLvlLbl val="0"/>
      </c:catAx>
      <c:valAx>
        <c:axId val="82953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bg2">
                    <a:lumMod val="90000"/>
                  </a:schemeClr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2952192"/>
        <c:crosses val="autoZero"/>
        <c:crossBetween val="between"/>
      </c:valAx>
      <c:catAx>
        <c:axId val="82955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961152"/>
        <c:crosses val="autoZero"/>
        <c:auto val="1"/>
        <c:lblAlgn val="ctr"/>
        <c:lblOffset val="100"/>
        <c:noMultiLvlLbl val="0"/>
      </c:catAx>
      <c:valAx>
        <c:axId val="8296115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bg2">
                    <a:lumMod val="90000"/>
                  </a:schemeClr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2955264"/>
        <c:crosses val="max"/>
        <c:crossBetween val="between"/>
      </c:valAx>
    </c:plotArea>
    <c:legend>
      <c:legendPos val="b"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2"/>
          <c:order val="1"/>
          <c:tx>
            <c:strRef>
              <c:f>Лист1!$C$1</c:f>
              <c:strCache>
                <c:ptCount val="1"/>
                <c:pt idx="0">
                  <c:v>Эффективность ВНП, тыс. руб.</c:v>
                </c:pt>
              </c:strCache>
            </c:strRef>
          </c:tx>
          <c:spPr>
            <a:ln w="50800" cmpd="sng">
              <a:solidFill>
                <a:schemeClr val="accent1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1"/>
                      </a:solidFill>
                    </a:defRPr>
                  </a:pPr>
                  <a:endParaRPr lang="ru-RU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2476.5</c:v>
                </c:pt>
                <c:pt idx="1">
                  <c:v>2546.1999999999998</c:v>
                </c:pt>
                <c:pt idx="2">
                  <c:v>3293</c:v>
                </c:pt>
                <c:pt idx="3">
                  <c:v>3511.2</c:v>
                </c:pt>
                <c:pt idx="4">
                  <c:v>4233</c:v>
                </c:pt>
                <c:pt idx="5">
                  <c:v>4495.8</c:v>
                </c:pt>
                <c:pt idx="6">
                  <c:v>4165.3999999999996</c:v>
                </c:pt>
                <c:pt idx="7">
                  <c:v>6958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118144"/>
        <c:axId val="84132224"/>
      </c:lineChart>
      <c:lineChart>
        <c:grouping val="standar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количество ВНП, ед.</c:v>
                </c:pt>
              </c:strCache>
            </c:strRef>
          </c:tx>
          <c:spPr>
            <a:ln w="50800"/>
          </c:spPr>
          <c:marker>
            <c:symbol val="circle"/>
            <c:size val="7"/>
            <c:spPr>
              <a:solidFill>
                <a:schemeClr val="bg1"/>
              </a:solidFill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300" b="1">
                      <a:solidFill>
                        <a:schemeClr val="accent2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221</c:v>
                </c:pt>
                <c:pt idx="1">
                  <c:v>220</c:v>
                </c:pt>
                <c:pt idx="2">
                  <c:v>218</c:v>
                </c:pt>
                <c:pt idx="3">
                  <c:v>206</c:v>
                </c:pt>
                <c:pt idx="4">
                  <c:v>181</c:v>
                </c:pt>
                <c:pt idx="5">
                  <c:v>165</c:v>
                </c:pt>
                <c:pt idx="6">
                  <c:v>140</c:v>
                </c:pt>
                <c:pt idx="7">
                  <c:v>86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133760"/>
        <c:axId val="84135296"/>
      </c:lineChart>
      <c:catAx>
        <c:axId val="84118144"/>
        <c:scaling>
          <c:orientation val="minMax"/>
        </c:scaling>
        <c:delete val="0"/>
        <c:axPos val="b"/>
        <c:minorGridlines>
          <c:spPr>
            <a:ln>
              <a:prstDash val="dash"/>
            </a:ln>
          </c:spPr>
        </c:minorGridlines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3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4132224"/>
        <c:crosses val="autoZero"/>
        <c:auto val="1"/>
        <c:lblAlgn val="ctr"/>
        <c:lblOffset val="100"/>
        <c:noMultiLvlLbl val="0"/>
      </c:catAx>
      <c:valAx>
        <c:axId val="84132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bg2">
                    <a:lumMod val="90000"/>
                  </a:schemeClr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4118144"/>
        <c:crosses val="autoZero"/>
        <c:crossBetween val="between"/>
      </c:valAx>
      <c:catAx>
        <c:axId val="84133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4135296"/>
        <c:crosses val="autoZero"/>
        <c:auto val="1"/>
        <c:lblAlgn val="ctr"/>
        <c:lblOffset val="100"/>
        <c:noMultiLvlLbl val="0"/>
      </c:catAx>
      <c:valAx>
        <c:axId val="8413529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bg2">
                    <a:lumMod val="90000"/>
                  </a:schemeClr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4133760"/>
        <c:crosses val="max"/>
        <c:crossBetween val="between"/>
      </c:valAx>
    </c:plotArea>
    <c:legend>
      <c:legendPos val="b"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736" cy="494663"/>
          </a:xfrm>
          <a:prstGeom prst="rect">
            <a:avLst/>
          </a:prstGeom>
        </p:spPr>
        <p:txBody>
          <a:bodyPr vert="horz" lIns="91358" tIns="45684" rIns="91358" bIns="456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05987" y="1"/>
            <a:ext cx="2910736" cy="494663"/>
          </a:xfrm>
          <a:prstGeom prst="rect">
            <a:avLst/>
          </a:prstGeom>
        </p:spPr>
        <p:txBody>
          <a:bodyPr vert="horz" lIns="91358" tIns="45684" rIns="91358" bIns="45684" rtlCol="0"/>
          <a:lstStyle>
            <a:lvl1pPr algn="r">
              <a:defRPr sz="1200"/>
            </a:lvl1pPr>
          </a:lstStyle>
          <a:p>
            <a:fld id="{7B0A4844-9592-4E75-AE0D-6762EA70BA4F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0538"/>
            <a:ext cx="2910736" cy="494663"/>
          </a:xfrm>
          <a:prstGeom prst="rect">
            <a:avLst/>
          </a:prstGeom>
        </p:spPr>
        <p:txBody>
          <a:bodyPr vert="horz" lIns="91358" tIns="45684" rIns="91358" bIns="456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05987" y="9360538"/>
            <a:ext cx="2910736" cy="494663"/>
          </a:xfrm>
          <a:prstGeom prst="rect">
            <a:avLst/>
          </a:prstGeom>
        </p:spPr>
        <p:txBody>
          <a:bodyPr vert="horz" lIns="91358" tIns="45684" rIns="91358" bIns="45684" rtlCol="0" anchor="b"/>
          <a:lstStyle>
            <a:lvl1pPr algn="r">
              <a:defRPr sz="1200"/>
            </a:lvl1pPr>
          </a:lstStyle>
          <a:p>
            <a:fld id="{BE3841C9-9C3F-4FED-8F9E-0DC6C0D5453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54711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1264" cy="492760"/>
          </a:xfrm>
          <a:prstGeom prst="rect">
            <a:avLst/>
          </a:prstGeom>
        </p:spPr>
        <p:txBody>
          <a:bodyPr vert="horz" lIns="91358" tIns="45684" rIns="91358" bIns="456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490" y="1"/>
            <a:ext cx="2911264" cy="492760"/>
          </a:xfrm>
          <a:prstGeom prst="rect">
            <a:avLst/>
          </a:prstGeom>
        </p:spPr>
        <p:txBody>
          <a:bodyPr vert="horz" lIns="91358" tIns="45684" rIns="91358" bIns="45684" rtlCol="0"/>
          <a:lstStyle>
            <a:lvl1pPr algn="r">
              <a:defRPr sz="1200"/>
            </a:lvl1pPr>
          </a:lstStyle>
          <a:p>
            <a:fld id="{AF38C4FC-8D98-4FD8-96DB-0D7E07DBE278}" type="datetimeFigureOut">
              <a:rPr lang="ru-RU" smtClean="0"/>
              <a:pPr/>
              <a:t>15.11.2017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38188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58" tIns="45684" rIns="91358" bIns="4568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0" y="4681229"/>
            <a:ext cx="5374640" cy="4434840"/>
          </a:xfrm>
          <a:prstGeom prst="rect">
            <a:avLst/>
          </a:prstGeom>
        </p:spPr>
        <p:txBody>
          <a:bodyPr vert="horz" lIns="91358" tIns="45684" rIns="91358" bIns="4568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0731"/>
            <a:ext cx="2911264" cy="492760"/>
          </a:xfrm>
          <a:prstGeom prst="rect">
            <a:avLst/>
          </a:prstGeom>
        </p:spPr>
        <p:txBody>
          <a:bodyPr vert="horz" lIns="91358" tIns="45684" rIns="91358" bIns="456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490" y="9360731"/>
            <a:ext cx="2911264" cy="492760"/>
          </a:xfrm>
          <a:prstGeom prst="rect">
            <a:avLst/>
          </a:prstGeom>
        </p:spPr>
        <p:txBody>
          <a:bodyPr vert="horz" lIns="91358" tIns="45684" rIns="91358" bIns="45684" rtlCol="0" anchor="b"/>
          <a:lstStyle>
            <a:lvl1pPr algn="r">
              <a:defRPr sz="1200"/>
            </a:lvl1pPr>
          </a:lstStyle>
          <a:p>
            <a:fld id="{4D08C246-6352-4BAB-858F-9ABA490DD4F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8080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08C246-6352-4BAB-858F-9ABA490DD4FB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150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ru-RU" sz="3200" b="1">
                <a:solidFill>
                  <a:srgbClr val="C00000"/>
                </a:solidFill>
                <a:latin typeface="+mn-lt"/>
                <a:cs typeface="Times New Roman" pitchFamily="18" charset="0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1520" y="6525344"/>
            <a:ext cx="2088232" cy="196130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2656"/>
            <a:ext cx="1363567" cy="143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97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588F8D6-941C-440F-9F77-A52C6E22C0C8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295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1D9111D-A67E-4180-9D73-FE6D886C825C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712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51520" y="6345006"/>
            <a:ext cx="8064896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ашивка 8"/>
          <p:cNvSpPr/>
          <p:nvPr userDrawn="1"/>
        </p:nvSpPr>
        <p:spPr>
          <a:xfrm>
            <a:off x="8398768" y="6345006"/>
            <a:ext cx="493712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0" y="1167134"/>
            <a:ext cx="8640960" cy="4998170"/>
          </a:xfrm>
        </p:spPr>
        <p:txBody>
          <a:bodyPr/>
          <a:lstStyle>
            <a:lvl1pPr marL="285750" indent="255588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67762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C74B015-D1BA-433D-A5B1-E866C7CD5EA3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3593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A18519-363A-4237-A673-C8DA2D4141A9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9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C1C4E-A67F-4FBE-A6F1-F81B96636294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10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40C685-289D-4983-801F-65DAA13FE2A6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5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B3D544-0822-4287-968F-30519C197955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781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01BA70-E556-461F-A80D-C2A5C795119C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25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6464A1-0844-45CA-B77C-844A71FF0875}" type="datetime1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32440" y="6345006"/>
            <a:ext cx="360040" cy="167724"/>
          </a:xfrm>
          <a:prstGeom prst="rect">
            <a:avLst/>
          </a:prstGeom>
        </p:spPr>
        <p:txBody>
          <a:bodyPr/>
          <a:lstStyle/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50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692696"/>
            <a:ext cx="8640960" cy="55446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lvl="0" indent="-285750"/>
            <a:r>
              <a:rPr lang="ru-RU" dirty="0" smtClean="0"/>
              <a:t>Образец текста</a:t>
            </a:r>
          </a:p>
          <a:p>
            <a:pPr marL="457200" lvl="1"/>
            <a:r>
              <a:rPr lang="ru-RU" dirty="0" smtClean="0"/>
              <a:t>Второй уровень</a:t>
            </a:r>
          </a:p>
          <a:p>
            <a:pPr marL="914400" lvl="2"/>
            <a:r>
              <a:rPr lang="ru-RU" dirty="0" smtClean="0"/>
              <a:t>Третий уровень</a:t>
            </a:r>
          </a:p>
          <a:p>
            <a:pPr marL="1371600" lvl="3"/>
            <a:r>
              <a:rPr lang="ru-RU" dirty="0" smtClean="0"/>
              <a:t>Четвертый уровень</a:t>
            </a:r>
          </a:p>
          <a:p>
            <a:pPr marL="1828800"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60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lang="ru-RU" sz="2400" b="1" kern="1200">
          <a:solidFill>
            <a:schemeClr val="tx2">
              <a:lumMod val="50000"/>
            </a:schemeClr>
          </a:solidFill>
          <a:latin typeface="Calibri" panose="020F0502020204030204" pitchFamily="34" charset="0"/>
          <a:ea typeface="Adobe Gothic Std B" pitchFamily="34" charset="-128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lang="ru-RU" sz="1800" b="1" kern="1200" dirty="0" smtClean="0">
          <a:solidFill>
            <a:schemeClr val="tx2">
              <a:lumMod val="50000"/>
            </a:schemeClr>
          </a:solidFill>
          <a:latin typeface="Calibri" panose="020F0502020204030204" pitchFamily="34" charset="0"/>
          <a:ea typeface="Verdana" panose="020B0604030504040204" pitchFamily="34" charset="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q"/>
        <a:defRPr lang="ru-RU" sz="14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lang="ru-RU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4287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lang="ru-RU" sz="14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885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lang="ru-RU" sz="1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96"/>
            <a:ext cx="9144000" cy="686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7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76672" y="209520"/>
            <a:ext cx="8640960" cy="676173"/>
          </a:xfrm>
        </p:spPr>
        <p:txBody>
          <a:bodyPr anchor="ctr"/>
          <a:lstStyle/>
          <a:p>
            <a:pPr lvl="0" algn="ctr"/>
            <a:r>
              <a:rPr lang="ru-RU" sz="2800" dirty="0" smtClean="0">
                <a:solidFill>
                  <a:schemeClr val="tx2"/>
                </a:solidFill>
              </a:rPr>
              <a:t>Динамика количества и эффективности выездных налоговых проверок по Российской Федерации</a:t>
            </a:r>
            <a:endParaRPr lang="ru-RU" sz="2800" dirty="0">
              <a:solidFill>
                <a:schemeClr val="tx2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4509005"/>
              </p:ext>
            </p:extLst>
          </p:nvPr>
        </p:nvGraphicFramePr>
        <p:xfrm>
          <a:off x="323528" y="1166812"/>
          <a:ext cx="8496944" cy="492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21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76672" y="209520"/>
            <a:ext cx="8640960" cy="676173"/>
          </a:xfrm>
        </p:spPr>
        <p:txBody>
          <a:bodyPr anchor="ctr"/>
          <a:lstStyle/>
          <a:p>
            <a:pPr lvl="0" algn="ctr"/>
            <a:r>
              <a:rPr lang="ru-RU" sz="2800" dirty="0" smtClean="0">
                <a:solidFill>
                  <a:schemeClr val="tx2"/>
                </a:solidFill>
              </a:rPr>
              <a:t>Динамика количества и эффективности выездных налоговых проверок по Республике Хакасия</a:t>
            </a:r>
            <a:endParaRPr lang="ru-RU" sz="2800" dirty="0">
              <a:solidFill>
                <a:schemeClr val="tx2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1010585"/>
              </p:ext>
            </p:extLst>
          </p:nvPr>
        </p:nvGraphicFramePr>
        <p:xfrm>
          <a:off x="323528" y="1042987"/>
          <a:ext cx="8496944" cy="4978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059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5263"/>
            <a:ext cx="8587680" cy="596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6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0"/>
          </p:nvPr>
        </p:nvSpPr>
        <p:spPr>
          <a:xfrm>
            <a:off x="277317" y="578297"/>
            <a:ext cx="8640960" cy="5587007"/>
          </a:xfrm>
          <a:solidFill>
            <a:schemeClr val="tx2">
              <a:lumMod val="40000"/>
              <a:lumOff val="60000"/>
            </a:schemeClr>
          </a:solidFill>
          <a:effectLst>
            <a:softEdge rad="635000"/>
          </a:effectLst>
        </p:spPr>
        <p:txBody>
          <a:bodyPr/>
          <a:lstStyle/>
          <a:p>
            <a:pPr indent="0">
              <a:buNone/>
            </a:pPr>
            <a:endParaRPr lang="ru-RU" dirty="0" smtClean="0"/>
          </a:p>
          <a:p>
            <a:pPr indent="0">
              <a:buNone/>
            </a:pPr>
            <a:endParaRPr lang="ru-RU" dirty="0"/>
          </a:p>
          <a:p>
            <a:pPr indent="0" algn="ctr">
              <a:buNone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51520" y="578297"/>
            <a:ext cx="8640960" cy="474439"/>
          </a:xfrm>
        </p:spPr>
        <p:txBody>
          <a:bodyPr/>
          <a:lstStyle/>
          <a:p>
            <a:pPr algn="ctr"/>
            <a:endParaRPr lang="ru-RU" sz="4400" dirty="0" smtClean="0"/>
          </a:p>
          <a:p>
            <a:pPr algn="ctr"/>
            <a:endParaRPr lang="ru-RU" sz="4400" dirty="0" smtClean="0">
              <a:latin typeface="+mn-lt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+mn-lt"/>
                <a:cs typeface="Times New Roman" panose="02020603050405020304" pitchFamily="18" charset="0"/>
              </a:rPr>
              <a:t>Спасибо </a:t>
            </a:r>
            <a:r>
              <a:rPr lang="ru-RU" sz="4400" dirty="0">
                <a:latin typeface="+mn-lt"/>
                <a:cs typeface="Times New Roman" panose="02020603050405020304" pitchFamily="18" charset="0"/>
              </a:rPr>
              <a:t>за </a:t>
            </a:r>
            <a:r>
              <a:rPr lang="ru-RU" sz="4400" dirty="0" smtClean="0">
                <a:latin typeface="+mn-lt"/>
                <a:cs typeface="Times New Roman" panose="02020603050405020304" pitchFamily="18" charset="0"/>
              </a:rPr>
              <a:t>внимание</a:t>
            </a:r>
            <a:r>
              <a:rPr lang="ru-RU" sz="4400" dirty="0">
                <a:latin typeface="+mn-lt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61" y="2924944"/>
            <a:ext cx="2448272" cy="209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0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50952"/>
          </a:xfrm>
        </p:spPr>
        <p:txBody>
          <a:bodyPr/>
          <a:lstStyle/>
          <a:p>
            <a:fld id="{2E68ACA2-2E73-457A-AE3E-973685B8F762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642350" cy="707886"/>
          </a:xfrm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cs typeface="Verdana" panose="020B0604030504040204" pitchFamily="34" charset="0"/>
              </a:rPr>
              <a:t>Новая система оценки это: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984" y="1844824"/>
            <a:ext cx="324036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995352"/>
            <a:ext cx="23762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solidFill>
                  <a:srgbClr val="002060"/>
                </a:solidFill>
              </a:rPr>
              <a:t>I.</a:t>
            </a:r>
            <a:r>
              <a:rPr lang="en-US" sz="1600" b="1" dirty="0"/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полное </a:t>
            </a:r>
            <a:r>
              <a:rPr lang="ru-RU" sz="1600" b="1" dirty="0">
                <a:solidFill>
                  <a:srgbClr val="0070C0"/>
                </a:solidFill>
              </a:rPr>
              <a:t>прекращение плановых проверок для объектов с низкой степенью риска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492896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625475" algn="l"/>
              </a:tabLst>
            </a:pPr>
            <a:r>
              <a:rPr lang="en-US" sz="1600" b="1" dirty="0" smtClean="0">
                <a:solidFill>
                  <a:srgbClr val="002060"/>
                </a:solidFill>
              </a:rPr>
              <a:t>II</a:t>
            </a:r>
            <a:r>
              <a:rPr lang="en-US" sz="1600" b="1" dirty="0">
                <a:solidFill>
                  <a:srgbClr val="002060"/>
                </a:solidFill>
              </a:rPr>
              <a:t>.</a:t>
            </a:r>
            <a:r>
              <a:rPr lang="en-US" sz="1600" b="1" dirty="0"/>
              <a:t> </a:t>
            </a:r>
            <a:r>
              <a:rPr lang="ru-RU" sz="1600" b="1" dirty="0">
                <a:solidFill>
                  <a:srgbClr val="0070C0"/>
                </a:solidFill>
              </a:rPr>
              <a:t>переориентация контрольной деятельности на объекты повышенного </a:t>
            </a:r>
            <a:r>
              <a:rPr lang="ru-RU" sz="1600" b="1" dirty="0" smtClean="0">
                <a:solidFill>
                  <a:srgbClr val="0070C0"/>
                </a:solidFill>
              </a:rPr>
              <a:t>риска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2008" y="4373934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</a:rPr>
              <a:t>III.</a:t>
            </a:r>
            <a:r>
              <a:rPr lang="en-US" sz="1600" b="1" dirty="0" smtClean="0"/>
              <a:t> </a:t>
            </a:r>
            <a:r>
              <a:rPr lang="ru-RU" sz="1600" b="1" dirty="0" smtClean="0">
                <a:solidFill>
                  <a:srgbClr val="0070C0"/>
                </a:solidFill>
              </a:rPr>
              <a:t>Использование системы управления рисками для выбора приоритетных объектов для проверок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18028" y="4912543"/>
            <a:ext cx="23762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IV.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0070C0"/>
                </a:solidFill>
              </a:rPr>
              <a:t>снижение административной нагрузки на </a:t>
            </a:r>
            <a:r>
              <a:rPr lang="ru-RU" sz="1600" b="1" dirty="0" smtClean="0">
                <a:solidFill>
                  <a:srgbClr val="0070C0"/>
                </a:solidFill>
              </a:rPr>
              <a:t>налогоплательщиков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31826" y="4497044"/>
            <a:ext cx="23762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V.</a:t>
            </a:r>
            <a:r>
              <a:rPr lang="ru-RU" sz="1600" b="1" dirty="0" smtClean="0"/>
              <a:t> 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2638" y="2607595"/>
            <a:ext cx="2253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V</a:t>
            </a:r>
            <a:r>
              <a:rPr lang="en-US" sz="1600" b="1" dirty="0"/>
              <a:t>I</a:t>
            </a:r>
            <a:r>
              <a:rPr lang="en-US" sz="1600" b="1" dirty="0" smtClean="0"/>
              <a:t>.</a:t>
            </a:r>
            <a:r>
              <a:rPr lang="ru-RU" sz="1600" b="1" dirty="0" smtClean="0"/>
              <a:t> </a:t>
            </a:r>
            <a:r>
              <a:rPr lang="ru-RU" sz="1600" b="1" dirty="0">
                <a:solidFill>
                  <a:srgbClr val="0070C0"/>
                </a:solidFill>
              </a:rPr>
              <a:t>формирование реестра обязательных требований и классификатора нарушений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89267" y="954909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VI</a:t>
            </a:r>
            <a:r>
              <a:rPr lang="en-US" sz="1600" b="1" dirty="0"/>
              <a:t>I</a:t>
            </a:r>
            <a:r>
              <a:rPr lang="en-US" sz="1600" b="1" dirty="0" smtClean="0"/>
              <a:t>.</a:t>
            </a:r>
            <a:r>
              <a:rPr lang="ru-RU" sz="1600" b="1" dirty="0" smtClean="0"/>
              <a:t> </a:t>
            </a:r>
            <a:r>
              <a:rPr lang="ru-RU" sz="1600" b="1" dirty="0">
                <a:solidFill>
                  <a:srgbClr val="0070C0"/>
                </a:solidFill>
              </a:rPr>
              <a:t>р</a:t>
            </a:r>
            <a:r>
              <a:rPr lang="ru-RU" sz="1600" b="1" dirty="0" smtClean="0">
                <a:solidFill>
                  <a:srgbClr val="0070C0"/>
                </a:solidFill>
              </a:rPr>
              <a:t>еализация принципа </a:t>
            </a:r>
            <a:r>
              <a:rPr lang="ru-RU" sz="1600" b="1" dirty="0">
                <a:solidFill>
                  <a:srgbClr val="0070C0"/>
                </a:solidFill>
              </a:rPr>
              <a:t>«сначала предупреждение, потом штраф» для нарушений, выявленных впервые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76256" y="4505078"/>
            <a:ext cx="213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</a:rPr>
              <a:t>с</a:t>
            </a:r>
            <a:r>
              <a:rPr lang="ru-RU" sz="1600" b="1" dirty="0" smtClean="0">
                <a:solidFill>
                  <a:srgbClr val="0070C0"/>
                </a:solidFill>
              </a:rPr>
              <a:t>тимулирование добровольной уплаты налогов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4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50952"/>
          </a:xfrm>
        </p:spPr>
        <p:txBody>
          <a:bodyPr/>
          <a:lstStyle/>
          <a:p>
            <a:fld id="{2E68ACA2-2E73-457A-AE3E-973685B8F762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003495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>
              <a:spcBef>
                <a:spcPts val="400"/>
              </a:spcBef>
              <a:spcAft>
                <a:spcPts val="200"/>
              </a:spcAft>
              <a:tabLst>
                <a:tab pos="625475" algn="l"/>
              </a:tabLst>
            </a:pPr>
            <a:r>
              <a:rPr lang="ru-RU" sz="2800" b="1" dirty="0" smtClean="0">
                <a:solidFill>
                  <a:srgbClr val="002060"/>
                </a:solidFill>
              </a:rPr>
              <a:t>Цель:</a:t>
            </a:r>
            <a:endParaRPr lang="ru-RU" b="1" dirty="0" smtClean="0">
              <a:solidFill>
                <a:srgbClr val="0070C0"/>
              </a:solidFill>
            </a:endParaRPr>
          </a:p>
        </p:txBody>
      </p:sp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611560" y="332656"/>
            <a:ext cx="8280920" cy="461665"/>
          </a:xfrm>
          <a:prstGeom prst="rect">
            <a:avLst/>
          </a:prstGeom>
        </p:spPr>
        <p:txBody>
          <a:bodyPr vert="horz" wrap="none" lIns="91408" tIns="45704" rIns="91408" bIns="45704" rtlCol="0" anchor="ctr">
            <a:normAutofit fontScale="90000"/>
          </a:bodyPr>
          <a:lstStyle>
            <a:defPPr>
              <a:defRPr lang="ru-RU"/>
            </a:defPPr>
            <a:lvl1pPr defTabSz="1042872">
              <a:defRPr sz="2000" b="1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>
                <a:solidFill>
                  <a:srgbClr val="002060"/>
                </a:solidFill>
              </a:rPr>
              <a:t>Риск-ориентированный </a:t>
            </a:r>
            <a:r>
              <a:rPr lang="ru-RU" sz="3600" dirty="0" smtClean="0">
                <a:solidFill>
                  <a:srgbClr val="002060"/>
                </a:solidFill>
              </a:rPr>
              <a:t>подход</a:t>
            </a:r>
            <a:r>
              <a:rPr lang="en-US" sz="3600" dirty="0" smtClean="0">
                <a:solidFill>
                  <a:srgbClr val="002060"/>
                </a:solidFill>
              </a:rPr>
              <a:t>  </a:t>
            </a: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4229" y="803166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rgbClr val="0070C0"/>
                </a:solidFill>
              </a:rPr>
              <a:t>       - </a:t>
            </a:r>
            <a:r>
              <a:rPr lang="ru-RU" b="1" dirty="0" smtClean="0">
                <a:solidFill>
                  <a:srgbClr val="0070C0"/>
                </a:solidFill>
              </a:rPr>
              <a:t>это </a:t>
            </a:r>
            <a:r>
              <a:rPr lang="ru-RU" b="1" dirty="0">
                <a:solidFill>
                  <a:srgbClr val="0070C0"/>
                </a:solidFill>
              </a:rPr>
              <a:t>метод организации и осуществления контроля, при котором выбор интенсивности </a:t>
            </a:r>
            <a:r>
              <a:rPr lang="ru-RU" b="1" dirty="0" smtClean="0">
                <a:solidFill>
                  <a:srgbClr val="0070C0"/>
                </a:solidFill>
              </a:rPr>
              <a:t>проведения </a:t>
            </a:r>
            <a:r>
              <a:rPr lang="ru-RU" b="1" dirty="0">
                <a:solidFill>
                  <a:srgbClr val="0070C0"/>
                </a:solidFill>
              </a:rPr>
              <a:t>мероприятий по контролю определяется отнесением деятельности </a:t>
            </a:r>
            <a:r>
              <a:rPr lang="ru-RU" b="1" dirty="0" smtClean="0">
                <a:solidFill>
                  <a:srgbClr val="0070C0"/>
                </a:solidFill>
              </a:rPr>
              <a:t>налогоплательщика </a:t>
            </a:r>
            <a:r>
              <a:rPr lang="ru-RU" b="1" dirty="0">
                <a:solidFill>
                  <a:srgbClr val="0070C0"/>
                </a:solidFill>
              </a:rPr>
              <a:t>к определенной категории риска.</a:t>
            </a: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638703" y="2483385"/>
            <a:ext cx="4829611" cy="1296144"/>
          </a:xfrm>
          <a:prstGeom prst="notched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44000">
                <a:schemeClr val="accent1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TextBox 9"/>
          <p:cNvSpPr txBox="1"/>
          <p:nvPr/>
        </p:nvSpPr>
        <p:spPr>
          <a:xfrm>
            <a:off x="694294" y="2880658"/>
            <a:ext cx="4614520" cy="8086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2060"/>
                </a:solidFill>
              </a:rPr>
              <a:t>Оптимальное использование трудовых, материальных и финансовых ресурсов, задействованных при осуществлении государственного контроля</a:t>
            </a:r>
            <a:endParaRPr lang="ru-RU" sz="1600" b="1" dirty="0">
              <a:solidFill>
                <a:srgbClr val="002060"/>
              </a:solidFill>
              <a:latin typeface="Calibri Light" panose="020F0302020204030204"/>
            </a:endParaRPr>
          </a:p>
          <a:p>
            <a:pPr defTabSz="1043056">
              <a:spcBef>
                <a:spcPct val="0"/>
              </a:spcBef>
            </a:pPr>
            <a:endParaRPr lang="ru-RU" b="1" dirty="0">
              <a:latin typeface="Calibri Light" panose="020F0302020204030204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52000" y="2575509"/>
            <a:ext cx="1728192" cy="997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Стрелка вправо с вырезом 13"/>
          <p:cNvSpPr/>
          <p:nvPr/>
        </p:nvSpPr>
        <p:spPr>
          <a:xfrm>
            <a:off x="1132283" y="3771517"/>
            <a:ext cx="4829611" cy="1454426"/>
          </a:xfrm>
          <a:prstGeom prst="notched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Стрелка вправо с вырезом 14"/>
          <p:cNvSpPr/>
          <p:nvPr/>
        </p:nvSpPr>
        <p:spPr>
          <a:xfrm>
            <a:off x="654764" y="5205010"/>
            <a:ext cx="4829611" cy="1296144"/>
          </a:xfrm>
          <a:prstGeom prst="notched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TextBox 15"/>
          <p:cNvSpPr txBox="1"/>
          <p:nvPr/>
        </p:nvSpPr>
        <p:spPr>
          <a:xfrm>
            <a:off x="1387918" y="4280520"/>
            <a:ext cx="4320480" cy="457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lnSpc>
                <a:spcPts val="2200"/>
              </a:lnSpc>
              <a:spcBef>
                <a:spcPct val="0"/>
              </a:spcBef>
            </a:pPr>
            <a:r>
              <a:rPr lang="ru-RU" sz="6400" b="1" dirty="0">
                <a:solidFill>
                  <a:srgbClr val="002060"/>
                </a:solidFill>
              </a:rPr>
              <a:t>Снижение издержек </a:t>
            </a:r>
            <a:r>
              <a:rPr lang="ru-RU" sz="6400" b="1" dirty="0" smtClean="0">
                <a:solidFill>
                  <a:srgbClr val="002060"/>
                </a:solidFill>
              </a:rPr>
              <a:t>юридических лиц, индивидуальных предпринимателей</a:t>
            </a:r>
            <a:endParaRPr lang="ru-RU" sz="6400" b="1" dirty="0">
              <a:solidFill>
                <a:srgbClr val="002060"/>
              </a:solidFill>
              <a:latin typeface="Calibri Light" panose="020F0302020204030204"/>
            </a:endParaRPr>
          </a:p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1F497D">
                  <a:lumMod val="50000"/>
                </a:srgbClr>
              </a:solidFill>
              <a:latin typeface="Calibri Light" panose="020F0302020204030204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24324"/>
            <a:ext cx="1633500" cy="1041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12160" y="5235481"/>
            <a:ext cx="1708632" cy="1073839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52000">
                <a:schemeClr val="accent1">
                  <a:lumMod val="60000"/>
                  <a:lumOff val="4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1132283" y="5565438"/>
            <a:ext cx="3746303" cy="57528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defTabSz="1043056">
              <a:spcBef>
                <a:spcPct val="0"/>
              </a:spcBef>
            </a:pPr>
            <a:r>
              <a:rPr lang="ru-RU" sz="4800" b="1" dirty="0" smtClean="0">
                <a:solidFill>
                  <a:srgbClr val="002060"/>
                </a:solidFill>
              </a:rPr>
              <a:t>Повышение </a:t>
            </a:r>
            <a:r>
              <a:rPr lang="ru-RU" sz="4800" b="1" dirty="0">
                <a:solidFill>
                  <a:srgbClr val="002060"/>
                </a:solidFill>
              </a:rPr>
              <a:t>результативности деятельности государственных органов</a:t>
            </a:r>
            <a:endParaRPr lang="ru-RU" sz="4800" b="1" dirty="0">
              <a:solidFill>
                <a:srgbClr val="00206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9664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948842" cy="30243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3068960"/>
            <a:ext cx="8948843" cy="3168351"/>
          </a:xfrm>
          <a:prstGeom prst="rect">
            <a:avLst/>
          </a:prstGeom>
        </p:spPr>
      </p:pic>
      <p:sp>
        <p:nvSpPr>
          <p:cNvPr id="4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50952"/>
          </a:xfrm>
        </p:spPr>
        <p:txBody>
          <a:bodyPr/>
          <a:lstStyle/>
          <a:p>
            <a:fld id="{2E68ACA2-2E73-457A-AE3E-973685B8F762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9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28794"/>
            <a:ext cx="9159343" cy="180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1809704"/>
            <a:ext cx="9159343" cy="4384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7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50952"/>
          </a:xfrm>
        </p:spPr>
        <p:txBody>
          <a:bodyPr/>
          <a:lstStyle/>
          <a:p>
            <a:fld id="{2E68ACA2-2E73-457A-AE3E-973685B8F762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00110"/>
          </a:xfrm>
        </p:spPr>
        <p:txBody>
          <a:bodyPr/>
          <a:lstStyle/>
          <a:p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00025"/>
            <a:ext cx="8682930" cy="600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33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«Климат-контроль»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67" y="573009"/>
            <a:ext cx="8640960" cy="474439"/>
          </a:xfrm>
        </p:spPr>
        <p:txBody>
          <a:bodyPr anchor="ctr"/>
          <a:lstStyle/>
          <a:p>
            <a:pPr lvl="0" algn="ctr"/>
            <a:r>
              <a:rPr lang="ru-RU" dirty="0">
                <a:solidFill>
                  <a:srgbClr val="1F497D">
                    <a:lumMod val="75000"/>
                  </a:srgbClr>
                </a:solidFill>
                <a:cs typeface="Gautami" pitchFamily="34" charset="0"/>
              </a:rPr>
              <a:t>Оценка </a:t>
            </a:r>
            <a:r>
              <a:rPr lang="ru-RU" dirty="0" smtClean="0">
                <a:solidFill>
                  <a:srgbClr val="1F497D">
                    <a:lumMod val="75000"/>
                  </a:srgbClr>
                </a:solidFill>
                <a:cs typeface="Gautami" pitchFamily="34" charset="0"/>
              </a:rPr>
              <a:t>налогоплательщиком своих налоговых рисков через «Личный кабинет»</a:t>
            </a:r>
          </a:p>
          <a:p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850" y="22358350"/>
            <a:ext cx="249238" cy="176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850" y="24199850"/>
            <a:ext cx="249238" cy="1762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6550" y="24428450"/>
            <a:ext cx="249238" cy="1762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6550" y="22561550"/>
            <a:ext cx="249238" cy="1762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3850" y="22726650"/>
            <a:ext cx="249238" cy="1762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1150" y="22891750"/>
            <a:ext cx="249238" cy="1762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3850" y="23044150"/>
            <a:ext cx="255588" cy="2047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3850" y="23272750"/>
            <a:ext cx="255588" cy="2047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3850" y="23488650"/>
            <a:ext cx="255588" cy="2047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3850" y="23628350"/>
            <a:ext cx="255588" cy="2047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96550" y="23806150"/>
            <a:ext cx="255588" cy="2047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3850" y="23996650"/>
            <a:ext cx="255588" cy="204788"/>
          </a:xfrm>
          <a:prstGeom prst="rect">
            <a:avLst/>
          </a:prstGeom>
        </p:spPr>
      </p:pic>
      <p:pic>
        <p:nvPicPr>
          <p:cNvPr id="23" name="Объект 22"/>
          <p:cNvPicPr>
            <a:picLocks noGrp="1" noChangeAspect="1"/>
          </p:cNvPicPr>
          <p:nvPr>
            <p:ph idx="10"/>
          </p:nvPr>
        </p:nvPicPr>
        <p:blipFill>
          <a:blip r:embed="rId5"/>
          <a:stretch>
            <a:fillRect/>
          </a:stretch>
        </p:blipFill>
        <p:spPr>
          <a:xfrm>
            <a:off x="467544" y="1813919"/>
            <a:ext cx="8208912" cy="4480581"/>
          </a:xfrm>
          <a:prstGeom prst="rect">
            <a:avLst/>
          </a:prstGeom>
          <a:ln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1917451" y="836712"/>
            <a:ext cx="6759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На основании Общедоступных критериев самостоятельной оценки рисков </a:t>
            </a:r>
            <a:r>
              <a:rPr lang="ru-RU" sz="1200" dirty="0" smtClean="0"/>
              <a:t>(</a:t>
            </a:r>
            <a:r>
              <a:rPr lang="ru-RU" sz="1200" dirty="0"/>
              <a:t>утв. Приказом ФНС </a:t>
            </a:r>
            <a:r>
              <a:rPr lang="ru-RU" sz="1200" dirty="0" smtClean="0"/>
              <a:t>России от </a:t>
            </a:r>
            <a:r>
              <a:rPr lang="ru-RU" sz="1200" dirty="0"/>
              <a:t>30.05.2007 № ММ-3-06/333@) </a:t>
            </a:r>
            <a:r>
              <a:rPr lang="ru-RU" sz="1200" dirty="0" smtClean="0"/>
              <a:t>налогоплательщику предлагается </a:t>
            </a:r>
            <a:r>
              <a:rPr lang="ru-RU" sz="1200" dirty="0"/>
              <a:t>в автоматическом режиме формировать </a:t>
            </a:r>
            <a:r>
              <a:rPr lang="ru-RU" sz="1200" dirty="0" smtClean="0"/>
              <a:t>досье своих рисков с индикаторами (маркерами), свидетельствующими о наличии/отсутствии соответствующего риска.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  <a:ea typeface="Adobe Gothic Std B" pitchFamily="34" charset="-128"/>
              <a:cs typeface="Calibri" panose="020F050202020403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46382"/>
            <a:ext cx="1296144" cy="107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0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50952"/>
          </a:xfrm>
        </p:spPr>
        <p:txBody>
          <a:bodyPr/>
          <a:lstStyle/>
          <a:p>
            <a:fld id="{2E68ACA2-2E73-457A-AE3E-973685B8F762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6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E68ACA2-2E73-457A-AE3E-973685B8F762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170"/>
            <a:ext cx="8892480" cy="607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28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НС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b="1" dirty="0" smtClean="0">
            <a:solidFill>
              <a:schemeClr val="tx2">
                <a:lumMod val="50000"/>
              </a:schemeClr>
            </a:solidFill>
            <a:latin typeface="Calibri" panose="020F0502020204030204" pitchFamily="34" charset="0"/>
            <a:ea typeface="Adobe Gothic Std B" pitchFamily="34" charset="-128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ФНС_1" id="{A68701C5-1F3F-460D-B53C-66D7C52A203B}" vid="{68EA9CC9-5B69-43D6-818E-000E42A218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17556</TotalTime>
  <Words>221</Words>
  <Application>Microsoft Office PowerPoint</Application>
  <PresentationFormat>Экран (4:3)</PresentationFormat>
  <Paragraphs>39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ФНС-1</vt:lpstr>
      <vt:lpstr>Презентация PowerPoint</vt:lpstr>
      <vt:lpstr>Новая система оценки это:</vt:lpstr>
      <vt:lpstr>Риск-ориентированный подход  </vt:lpstr>
      <vt:lpstr>Презентация PowerPoint</vt:lpstr>
      <vt:lpstr>Презентация PowerPoint</vt:lpstr>
      <vt:lpstr>Презентация PowerPoint</vt:lpstr>
      <vt:lpstr>«Климат-контроль»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Кама</dc:creator>
  <cp:lastModifiedBy>Гольцман Александр Эвальдович</cp:lastModifiedBy>
  <cp:revision>1645</cp:revision>
  <cp:lastPrinted>2017-11-13T07:59:49Z</cp:lastPrinted>
  <dcterms:created xsi:type="dcterms:W3CDTF">2014-10-21T12:28:43Z</dcterms:created>
  <dcterms:modified xsi:type="dcterms:W3CDTF">2017-11-15T01:59:29Z</dcterms:modified>
</cp:coreProperties>
</file>